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28600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</a:defRPr>
            </a:pPr>
            <a:r>
              <a:t>L&amp;J AI Consulting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8A9E8A"/>
                </a:solidFill>
              </a:defRPr>
            </a:pPr>
            <a:r>
              <a:t>Turning AI into EBITDA for Portfolio Companies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926080"/>
            <a:ext cx="1371600" cy="54864"/>
          </a:xfrm>
          <a:prstGeom prst="rect">
            <a:avLst/>
          </a:prstGeom>
          <a:solidFill>
            <a:srgbClr val="5A6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C2C2C"/>
                </a:solidFill>
              </a:defRPr>
            </a:pPr>
            <a:r>
              <a:t>Prepared for Natural Capital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8404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6B6B6B"/>
                </a:solidFill>
              </a:defRPr>
            </a:pPr>
            <a:r>
              <a:t>AI Implementation &amp; Automation for the Heartland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035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5A6E5A"/>
                </a:solidFill>
              </a:defRPr>
            </a:pPr>
            <a:r>
              <a:t>lj-consulting.vercel.app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The Opportunity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5029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2C2C2C"/>
                </a:solidFill>
              </a:defRPr>
            </a:pPr>
            <a:r>
              <a:t>The Problem</a:t>
            </a:r>
          </a:p>
          <a:p>
            <a:pPr algn="l">
              <a:spcBef>
                <a:spcPts val="800"/>
              </a:spcBef>
              <a:defRPr sz="1200" b="0">
                <a:solidFill>
                  <a:srgbClr val="2C2C2C"/>
                </a:solidFill>
              </a:defRPr>
            </a:pPr>
          </a:p>
          <a:p>
            <a:pPr algn="l">
              <a:spcBef>
                <a:spcPts val="800"/>
              </a:spcBef>
              <a:defRPr sz="1600" b="0">
                <a:solidFill>
                  <a:srgbClr val="2C2C2C"/>
                </a:solidFill>
              </a:defRPr>
            </a:pPr>
            <a:r>
              <a:t>AI tools are evolving faster than most companies can keep up.</a:t>
            </a:r>
          </a:p>
          <a:p>
            <a:pPr algn="l">
              <a:spcBef>
                <a:spcPts val="800"/>
              </a:spcBef>
              <a:defRPr sz="1600" b="0">
                <a:solidFill>
                  <a:srgbClr val="2C2C2C"/>
                </a:solidFill>
              </a:defRPr>
            </a:pPr>
            <a:r>
              <a:t>Portfolio companies want to adopt AI — but lack the bandwidth, expertise, and structure to do it effectively.</a:t>
            </a:r>
          </a:p>
          <a:p>
            <a:pPr algn="l">
              <a:spcBef>
                <a:spcPts val="800"/>
              </a:spcBef>
              <a:defRPr sz="1600" b="0">
                <a:solidFill>
                  <a:srgbClr val="2C2C2C"/>
                </a:solidFill>
              </a:defRPr>
            </a:pPr>
            <a:r>
              <a:t>Most AI initiatives stall at the pilot stage. Tools get purchased but never embedded into daily workflows.</a:t>
            </a:r>
          </a:p>
          <a:p>
            <a:pPr algn="l">
              <a:spcBef>
                <a:spcPts val="800"/>
              </a:spcBef>
              <a:defRPr sz="1600" b="0">
                <a:solidFill>
                  <a:srgbClr val="2C2C2C"/>
                </a:solidFill>
              </a:defRPr>
            </a:pPr>
            <a:r>
              <a:t>The result: wasted spend, frustrated teams, and missed margin improvement.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1828800"/>
            <a:ext cx="5029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5A6E5A"/>
                </a:solidFill>
              </a:defRPr>
            </a:pPr>
            <a:r>
              <a:t>Our Solution</a:t>
            </a:r>
          </a:p>
          <a:p>
            <a:pPr algn="l">
              <a:spcBef>
                <a:spcPts val="800"/>
              </a:spcBef>
              <a:defRPr sz="1200" b="0">
                <a:solidFill>
                  <a:srgbClr val="2C2C2C"/>
                </a:solidFill>
              </a:defRPr>
            </a:pPr>
          </a:p>
          <a:p>
            <a:pPr algn="l">
              <a:spcBef>
                <a:spcPts val="800"/>
              </a:spcBef>
              <a:defRPr sz="1600" b="0">
                <a:solidFill>
                  <a:srgbClr val="2C2C2C"/>
                </a:solidFill>
              </a:defRPr>
            </a:pPr>
            <a:r>
              <a:t>We deploy AI tools directly into portfolio company workflows — and stick around to make sure they actually get used.</a:t>
            </a:r>
          </a:p>
          <a:p>
            <a:pPr algn="l">
              <a:spcBef>
                <a:spcPts val="800"/>
              </a:spcBef>
              <a:defRPr sz="1600" b="1">
                <a:solidFill>
                  <a:srgbClr val="2C2C2C"/>
                </a:solidFill>
              </a:defRPr>
            </a:pPr>
            <a:r>
              <a:t>Implementation in weeks, not quarters.</a:t>
            </a:r>
          </a:p>
          <a:p>
            <a:pPr algn="l">
              <a:spcBef>
                <a:spcPts val="800"/>
              </a:spcBef>
              <a:defRPr sz="1600" b="0">
                <a:solidFill>
                  <a:srgbClr val="2C2C2C"/>
                </a:solidFill>
              </a:defRPr>
            </a:pPr>
            <a:r>
              <a:t>We reduce the typical 9–12 month adoption curve to weeks through structured implementation, hands-on training, and post-launch support.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What We Do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828800"/>
            <a:ext cx="2560320" cy="384048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60120" y="210312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Sales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120" y="2743200"/>
            <a:ext cx="914400" cy="36576"/>
          </a:xfrm>
          <a:prstGeom prst="rect">
            <a:avLst/>
          </a:prstGeom>
          <a:solidFill>
            <a:srgbClr val="5A6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" y="3017520"/>
            <a:ext cx="2103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CCCCC"/>
                </a:solidFill>
              </a:defRPr>
            </a:pPr>
            <a:r>
              <a:t>Prospect research automation</a:t>
            </a:r>
            <a:br/>
            <a:r>
              <a:t>Proposal generation</a:t>
            </a:r>
            <a:br/>
            <a:r>
              <a:t>Territory mapping &amp; CRM optimization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566160" y="1828800"/>
            <a:ext cx="2560320" cy="384048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794760" y="210312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Finance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94760" y="2743200"/>
            <a:ext cx="914400" cy="36576"/>
          </a:xfrm>
          <a:prstGeom prst="rect">
            <a:avLst/>
          </a:prstGeom>
          <a:solidFill>
            <a:srgbClr val="5A6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94760" y="3017520"/>
            <a:ext cx="2103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CCCCC"/>
                </a:solidFill>
              </a:defRPr>
            </a:pPr>
            <a:r>
              <a:t>Variance analysis &amp; DCF modeling</a:t>
            </a:r>
            <a:br/>
            <a:r>
              <a:t>Month-end close acceleration</a:t>
            </a:r>
            <a:br/>
            <a:r>
              <a:t>Automated reporting &amp; dashboards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0" y="1828800"/>
            <a:ext cx="2560320" cy="384048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629400" y="210312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Operations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629400" y="2743200"/>
            <a:ext cx="914400" cy="36576"/>
          </a:xfrm>
          <a:prstGeom prst="rect">
            <a:avLst/>
          </a:prstGeom>
          <a:solidFill>
            <a:srgbClr val="5A6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629400" y="3017520"/>
            <a:ext cx="2103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CCCCC"/>
                </a:solidFill>
              </a:defRPr>
            </a:pPr>
            <a:r>
              <a:t>Contract review &amp; extraction</a:t>
            </a:r>
            <a:br/>
            <a:r>
              <a:t>Data transformation pipelines</a:t>
            </a:r>
            <a:br/>
            <a:r>
              <a:t>Cost benchmarking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35440" y="1828800"/>
            <a:ext cx="2560320" cy="384048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64040" y="210312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</a:defRPr>
            </a:pPr>
            <a:r>
              <a:t>M&amp;A / Procurement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464040" y="2743200"/>
            <a:ext cx="914400" cy="36576"/>
          </a:xfrm>
          <a:prstGeom prst="rect">
            <a:avLst/>
          </a:prstGeom>
          <a:solidFill>
            <a:srgbClr val="5A6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64040" y="3017520"/>
            <a:ext cx="2103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CCCCC"/>
                </a:solidFill>
              </a:defRPr>
            </a:pPr>
            <a:r>
              <a:t>Target screening &amp; diligence</a:t>
            </a:r>
            <a:br/>
            <a:r>
              <a:t>Portfolio-wide synergy ID</a:t>
            </a:r>
            <a:br/>
            <a:r>
              <a:t>Contract analysis at scale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In Practice: A Real-World Example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828800"/>
            <a:ext cx="10698480" cy="438912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88720" y="2103120"/>
            <a:ext cx="45720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</a:defRPr>
            </a:pPr>
            <a:r>
              <a:t>Randy's Worldwide</a:t>
            </a:r>
          </a:p>
          <a:p>
            <a:pPr algn="l">
              <a:spcBef>
                <a:spcPts val="800"/>
              </a:spcBef>
              <a:defRPr sz="1400" b="0">
                <a:solidFill>
                  <a:srgbClr val="8A9E8A"/>
                </a:solidFill>
              </a:defRPr>
            </a:pPr>
            <a:r>
              <a:t>Mid-market consumer products company</a:t>
            </a:r>
          </a:p>
          <a:p>
            <a:pPr algn="l">
              <a:spcBef>
                <a:spcPts val="800"/>
              </a:spcBef>
              <a:defRPr sz="1000" b="0">
                <a:solidFill>
                  <a:srgbClr val="FFFFFF"/>
                </a:solidFill>
              </a:defRPr>
            </a:pPr>
          </a:p>
          <a:p>
            <a:pPr algn="l">
              <a:spcBef>
                <a:spcPts val="800"/>
              </a:spcBef>
              <a:defRPr sz="1600" b="1">
                <a:solidFill>
                  <a:srgbClr val="FFFFFF"/>
                </a:solidFill>
              </a:defRPr>
            </a:pPr>
            <a:r>
              <a:t>What we did:</a:t>
            </a:r>
          </a:p>
          <a:p>
            <a:pPr algn="l">
              <a:spcBef>
                <a:spcPts val="800"/>
              </a:spcBef>
              <a:defRPr sz="1500" b="0">
                <a:solidFill>
                  <a:srgbClr val="CCCCCC"/>
                </a:solidFill>
              </a:defRPr>
            </a:pPr>
            <a:r>
              <a:t>• Built an executive KPI dashboard from raw financial data</a:t>
            </a:r>
          </a:p>
          <a:p>
            <a:pPr algn="l">
              <a:spcBef>
                <a:spcPts val="800"/>
              </a:spcBef>
              <a:defRPr sz="1500" b="0">
                <a:solidFill>
                  <a:srgbClr val="CCCCCC"/>
                </a:solidFill>
              </a:defRPr>
            </a:pPr>
            <a:r>
              <a:t>• Deployed Claude across leadership for weekly AI-powered updates</a:t>
            </a:r>
          </a:p>
          <a:p>
            <a:pPr algn="l">
              <a:spcBef>
                <a:spcPts val="800"/>
              </a:spcBef>
              <a:defRPr sz="1500" b="0">
                <a:solidFill>
                  <a:srgbClr val="CCCCCC"/>
                </a:solidFill>
              </a:defRPr>
            </a:pPr>
            <a:r>
              <a:t>• Trained C-suite (COO, CFO, VP Procurement) on hands-on AI usage</a:t>
            </a:r>
          </a:p>
          <a:p>
            <a:pPr algn="l">
              <a:spcBef>
                <a:spcPts val="800"/>
              </a:spcBef>
              <a:defRPr sz="1500" b="0">
                <a:solidFill>
                  <a:srgbClr val="CCCCCC"/>
                </a:solidFill>
              </a:defRPr>
            </a:pPr>
            <a:r>
              <a:t>• Created automated P&amp;L analysis with exec summaries</a:t>
            </a:r>
          </a:p>
          <a:p>
            <a:pPr algn="l">
              <a:spcBef>
                <a:spcPts val="800"/>
              </a:spcBef>
              <a:defRPr sz="1500" b="0">
                <a:solidFill>
                  <a:srgbClr val="CCCCCC"/>
                </a:solidFill>
              </a:defRPr>
            </a:pPr>
            <a:r>
              <a:t>• Surfaced insights from unstructured internal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2103120"/>
            <a:ext cx="45720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</a:defRPr>
            </a:pPr>
            <a:r>
              <a:t>Results</a:t>
            </a:r>
          </a:p>
          <a:p>
            <a:pPr algn="l">
              <a:spcBef>
                <a:spcPts val="800"/>
              </a:spcBef>
              <a:defRPr sz="1000" b="0">
                <a:solidFill>
                  <a:srgbClr val="FFFFFF"/>
                </a:solidFill>
              </a:defRPr>
            </a:pPr>
          </a:p>
          <a:p>
            <a:pPr algn="l">
              <a:spcBef>
                <a:spcPts val="800"/>
              </a:spcBef>
              <a:defRPr sz="1600" b="0">
                <a:solidFill>
                  <a:srgbClr val="CCCCCC"/>
                </a:solidFill>
              </a:defRPr>
            </a:pPr>
            <a:r>
              <a:t>COO independently building AI-powered</a:t>
            </a:r>
          </a:p>
          <a:p>
            <a:pPr algn="l">
              <a:spcBef>
                <a:spcPts val="0"/>
              </a:spcBef>
              <a:defRPr sz="1600" b="0">
                <a:solidFill>
                  <a:srgbClr val="CCCCCC"/>
                </a:solidFill>
              </a:defRPr>
            </a:pPr>
            <a:r>
              <a:t>financial analyses within weeks</a:t>
            </a:r>
          </a:p>
          <a:p>
            <a:pPr algn="l">
              <a:spcBef>
                <a:spcPts val="800"/>
              </a:spcBef>
              <a:defRPr sz="1000" b="0">
                <a:solidFill>
                  <a:srgbClr val="FFFFFF"/>
                </a:solidFill>
              </a:defRPr>
            </a:pPr>
          </a:p>
          <a:p>
            <a:pPr algn="l">
              <a:spcBef>
                <a:spcPts val="800"/>
              </a:spcBef>
              <a:defRPr sz="1600" b="0">
                <a:solidFill>
                  <a:srgbClr val="CCCCCC"/>
                </a:solidFill>
              </a:defRPr>
            </a:pPr>
            <a:r>
              <a:t>AI adoption spread organically across</a:t>
            </a:r>
          </a:p>
          <a:p>
            <a:pPr algn="l">
              <a:spcBef>
                <a:spcPts val="0"/>
              </a:spcBef>
              <a:defRPr sz="1600" b="0">
                <a:solidFill>
                  <a:srgbClr val="CCCCCC"/>
                </a:solidFill>
              </a:defRPr>
            </a:pPr>
            <a:r>
              <a:t>departments — HR, Finance, Product Dev</a:t>
            </a:r>
          </a:p>
          <a:p>
            <a:pPr algn="l">
              <a:spcBef>
                <a:spcPts val="800"/>
              </a:spcBef>
              <a:defRPr sz="1000" b="0">
                <a:solidFill>
                  <a:srgbClr val="FFFFFF"/>
                </a:solidFill>
              </a:defRPr>
            </a:pPr>
          </a:p>
          <a:p>
            <a:pPr algn="l">
              <a:spcBef>
                <a:spcPts val="800"/>
              </a:spcBef>
              <a:defRPr sz="1600" b="0">
                <a:solidFill>
                  <a:srgbClr val="CCCCCC"/>
                </a:solidFill>
              </a:defRPr>
            </a:pPr>
            <a:r>
              <a:t>Leadership went from skeptical to</a:t>
            </a:r>
          </a:p>
          <a:p>
            <a:pPr algn="l">
              <a:spcBef>
                <a:spcPts val="0"/>
              </a:spcBef>
              <a:defRPr sz="1600" b="0">
                <a:solidFill>
                  <a:srgbClr val="CCCCCC"/>
                </a:solidFill>
              </a:defRPr>
            </a:pPr>
            <a:r>
              <a:t>self-sufficient in under 3 months</a:t>
            </a:r>
          </a:p>
          <a:p>
            <a:pPr algn="l">
              <a:spcBef>
                <a:spcPts val="800"/>
              </a:spcBef>
              <a:defRPr sz="1000" b="0">
                <a:solidFill>
                  <a:srgbClr val="FFFFFF"/>
                </a:solidFill>
              </a:defRPr>
            </a:pPr>
          </a:p>
          <a:p>
            <a:pPr algn="l">
              <a:spcBef>
                <a:spcPts val="800"/>
              </a:spcBef>
              <a:defRPr sz="1600" b="1">
                <a:solidFill>
                  <a:srgbClr val="8A9E8A"/>
                </a:solidFill>
              </a:defRPr>
            </a:pPr>
            <a:r>
              <a:t>"I am really excited about what</a:t>
            </a:r>
          </a:p>
          <a:p>
            <a:pPr algn="l">
              <a:spcBef>
                <a:spcPts val="0"/>
              </a:spcBef>
              <a:defRPr sz="1600" b="1">
                <a:solidFill>
                  <a:srgbClr val="8A9E8A"/>
                </a:solidFill>
              </a:defRPr>
            </a:pPr>
            <a:r>
              <a:t> I just whipped together"  — COO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</a:defRPr>
            </a:pPr>
            <a:r>
              <a:t>Potential EBITDA Impact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6B6B6B"/>
                </a:solidFill>
              </a:defRPr>
            </a:pPr>
            <a:r>
              <a:t>Illustrative impact for a $100M revenue portfolio company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286000"/>
            <a:ext cx="3474720" cy="384048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56032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8A9E8A"/>
                </a:solidFill>
              </a:defRPr>
            </a:pPr>
            <a:r>
              <a:t>Conservative</a:t>
            </a:r>
          </a:p>
        </p:txBody>
      </p:sp>
      <p:sp>
        <p:nvSpPr>
          <p:cNvPr id="7" name="Rectangle 6"/>
          <p:cNvSpPr/>
          <p:nvPr/>
        </p:nvSpPr>
        <p:spPr>
          <a:xfrm>
            <a:off x="1005840" y="3108960"/>
            <a:ext cx="2926080" cy="36576"/>
          </a:xfrm>
          <a:prstGeom prst="rect">
            <a:avLst/>
          </a:prstGeom>
          <a:solidFill>
            <a:srgbClr val="5A6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329184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B6B6B"/>
                </a:solidFill>
              </a:defRPr>
            </a:pPr>
            <a:r>
              <a:t>Annual Cost Savings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365760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$600K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429768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B6B6B"/>
                </a:solidFill>
              </a:defRPr>
            </a:pPr>
            <a:r>
              <a:t>Enterprise Value Impact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466344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$10M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53035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CCCCCC"/>
                </a:solidFill>
              </a:defRPr>
            </a:pPr>
            <a:r>
              <a:t>Basic workflow automation</a:t>
            </a:r>
            <a:br/>
            <a:r>
              <a:t>across 2–3 functions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80559" y="2286000"/>
            <a:ext cx="3474720" cy="384048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54879" y="256032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8A9E8A"/>
                </a:solidFill>
              </a:defRPr>
            </a:pPr>
            <a:r>
              <a:t>Moderate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879" y="3108960"/>
            <a:ext cx="2926080" cy="36576"/>
          </a:xfrm>
          <a:prstGeom prst="rect">
            <a:avLst/>
          </a:prstGeom>
          <a:solidFill>
            <a:srgbClr val="5A6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754879" y="329184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B6B6B"/>
                </a:solidFill>
              </a:defRPr>
            </a:pPr>
            <a:r>
              <a:t>Annual Cost Savings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54879" y="365760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$2.5M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54879" y="429768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B6B6B"/>
                </a:solidFill>
              </a:defRPr>
            </a:pPr>
            <a:r>
              <a:t>Enterprise Value Impact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79" y="466344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$33M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79" y="53035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CCCCCC"/>
                </a:solidFill>
              </a:defRPr>
            </a:pPr>
            <a:r>
              <a:t>Cross-functional deployment</a:t>
            </a:r>
            <a:br/>
            <a:r>
              <a:t>with process redesign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229600" y="2286000"/>
            <a:ext cx="3474720" cy="3840480"/>
          </a:xfrm>
          <a:prstGeom prst="rect">
            <a:avLst/>
          </a:prstGeom>
          <a:solidFill>
            <a:srgbClr val="2C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503920" y="256032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8A9E8A"/>
                </a:solidFill>
              </a:defRPr>
            </a:pPr>
            <a:r>
              <a:t>Aggressive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503920" y="3108960"/>
            <a:ext cx="2926080" cy="36576"/>
          </a:xfrm>
          <a:prstGeom prst="rect">
            <a:avLst/>
          </a:prstGeom>
          <a:solidFill>
            <a:srgbClr val="5A6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503920" y="329184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B6B6B"/>
                </a:solidFill>
              </a:defRPr>
            </a:pPr>
            <a:r>
              <a:t>Annual Cost Savings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3920" y="365760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$4.8M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03920" y="429768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B6B6B"/>
                </a:solidFill>
              </a:defRPr>
            </a:pPr>
            <a:r>
              <a:t>Enterprise Value Impact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03920" y="466344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$62M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3920" y="53035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CCCCCC"/>
                </a:solidFill>
              </a:defRPr>
            </a:pPr>
            <a:r>
              <a:t>Full-scale AI integration</a:t>
            </a:r>
            <a:br/>
            <a:r>
              <a:t>across the organization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2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Let's Talk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0" y="2560320"/>
            <a:ext cx="1188720" cy="36576"/>
          </a:xfrm>
          <a:prstGeom prst="rect">
            <a:avLst/>
          </a:prstGeom>
          <a:solidFill>
            <a:srgbClr val="5A6E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0" y="2926080"/>
            <a:ext cx="8503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CCCCC"/>
                </a:solidFill>
              </a:defRPr>
            </a:pPr>
            <a:r>
              <a:t>We'd love to explore how AI can drive real value across your portfolio.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840480"/>
            <a:ext cx="85039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8A9E8A"/>
                </a:solidFill>
              </a:defRPr>
            </a:pPr>
            <a:r>
              <a:t>A 30-minute discovery call is all it takes to identify quick wins.</a:t>
            </a:r>
          </a:p>
          <a:p>
            <a:pPr algn="l">
              <a:spcBef>
                <a:spcPts val="800"/>
              </a:spcBef>
              <a:defRPr sz="1400" b="0">
                <a:solidFill>
                  <a:srgbClr val="FFFFFF"/>
                </a:solidFill>
              </a:defRPr>
            </a:pPr>
          </a:p>
          <a:p>
            <a:pPr algn="ctr">
              <a:spcBef>
                <a:spcPts val="1200"/>
              </a:spcBef>
              <a:defRPr sz="1800" b="1">
                <a:solidFill>
                  <a:srgbClr val="FFFFFF"/>
                </a:solidFill>
              </a:defRPr>
            </a:pPr>
            <a:r>
              <a:t>lj-consulting.vercel.app</a:t>
            </a:r>
          </a:p>
          <a:p>
            <a:pPr algn="l">
              <a:spcBef>
                <a:spcPts val="800"/>
              </a:spcBef>
              <a:defRPr sz="1000" b="0">
                <a:solidFill>
                  <a:srgbClr val="FFFFFF"/>
                </a:solidFill>
              </a:defRPr>
            </a:pPr>
          </a:p>
          <a:p>
            <a:pPr algn="ctr">
              <a:spcBef>
                <a:spcPts val="1200"/>
              </a:spcBef>
              <a:defRPr sz="1600" b="0">
                <a:solidFill>
                  <a:srgbClr val="CCCCCC"/>
                </a:solidFill>
              </a:defRPr>
            </a:pPr>
            <a:r>
              <a:t>Logan Day  •  James McManus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